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4" r:id="rId28"/>
    <p:sldId id="343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297" r:id="rId4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40FF"/>
    <a:srgbClr val="942093"/>
    <a:srgbClr val="FF4C41"/>
    <a:srgbClr val="009051"/>
    <a:srgbClr val="008F00"/>
    <a:srgbClr val="FF85FF"/>
    <a:srgbClr val="FFAA7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94353" autoAdjust="0"/>
  </p:normalViewPr>
  <p:slideViewPr>
    <p:cSldViewPr snapToGrid="0" snapToObjects="1">
      <p:cViewPr varScale="1">
        <p:scale>
          <a:sx n="153" d="100"/>
          <a:sy n="153" d="100"/>
        </p:scale>
        <p:origin x="1360" y="168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[0, N) has comma while [0-M) has hyphen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8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3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89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5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is a multiple of 25, but 97 is not a multiple of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6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4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0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4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0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1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8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2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20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9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4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4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8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2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16, 17, 18,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16, 17, 18,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16, 17, 18,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16, 17, 18,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A9DA5D-B88B-3F72-F660-45E9BCC4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25" y="2584912"/>
            <a:ext cx="4790469" cy="15004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Before going to collisions, lets discuss some hashing techniques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Required properties: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Simple to compute and fast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of a key has to be deterministic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Equal keys must produce the same hash value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assert(a == b &amp;&amp; hash(a) == hash(b));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Uniform distribution of the keys across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implicit steps: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Transform any potentially non-integer key into an integer hash code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Reduce this hash code to an index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3667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Some Pitfalls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Worse (yet functional) hash function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only insert one key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All the following keys will collide, regardless of their value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distinguish keys by value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2D312-A9E8-27CF-B4A3-E4131DFE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" y="1308081"/>
            <a:ext cx="3294178" cy="44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48B0C-27AE-A731-D4F8-EF5539C7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" y="2510156"/>
            <a:ext cx="4505498" cy="14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Key Subset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Possible scenario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phone numbers: e.g., (530) 752-1011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table is of size 1000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Idea: use first three digits as a direct index?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hash("(530) 752-1011") = 530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Phone numbers with same area code will collide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Select another set of 3 digits that shows better "random" properties (e.g., the last three)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consider the entire phone number instead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1604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7FD2F4-0665-F4E5-3A48-51A9EFF6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0" y="1551113"/>
            <a:ext cx="1897964" cy="3234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Positive Integers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Key is a simple unsigned integer in the range 0..K-1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Array index is always an unsigned integer in the range 0..M-1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Hashing is done via modulo operation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20CDE-821B-0BA1-2327-CCA61A80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0" y="1898126"/>
            <a:ext cx="3908478" cy="43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CCBD5C-D300-93AA-638D-6E99790E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6" y="2571750"/>
            <a:ext cx="4266087" cy="20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6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(1/2)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is not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uniform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83B3-5CCC-2396-A4DA-DABA33C6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1322858"/>
            <a:ext cx="968719" cy="3406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49C9F-7EA9-9EE5-4E21-940C5982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2" y="1322858"/>
            <a:ext cx="954340" cy="3406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39920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(2/2)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</a:t>
            </a:r>
            <a:r>
              <a:rPr lang="en-US" sz="1400" b="1" dirty="0"/>
              <a:t>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becomes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Prime numbers exhibit good properties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A6ACA-C096-774B-BD58-8B972803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36" y="1328847"/>
            <a:ext cx="946064" cy="341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11BAA-341F-7BEB-AC38-14E02EBD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12" y="1328847"/>
            <a:ext cx="639478" cy="34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Naïve approach</a:t>
            </a:r>
            <a:r>
              <a:rPr lang="en-US" sz="1600" dirty="0"/>
              <a:t>: Sum ASCII value of each character and then reduce to table size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Observations: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Average word length is 4.5. 4.5*127 = 576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Longest word is 45 letters long. 45*127 = 5715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 hash table of size 10,000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up to 500 will be crowded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above 5000 will never be used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6ED27-835C-BD81-0A21-ED96C846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47" y="1564964"/>
            <a:ext cx="2672380" cy="10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273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</a:t>
            </a: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C60AF-015E-5057-0213-0FE0AB6E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10" y="1575446"/>
            <a:ext cx="3997091" cy="1440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68EE1-88A6-90A4-0517-0E1A2E7C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10" y="3243256"/>
            <a:ext cx="4031340" cy="1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Better approach</a:t>
                </a:r>
                <a:r>
                  <a:rPr lang="en-US" sz="1600" dirty="0"/>
                  <a:t>: Multiply 31 and add ASCII value of each character and then reduce to table size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Horner’s method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string of length L as a polynomial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Makes the distribution more uniform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unsigned hash value gets too big, overflow is controlled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31 is an interesting prime number (Mersenne prime (like 127 or 8191))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Multiplying item by 32 (by shifting &lt;&lt;5) and subtract item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Experiments shown good distribution of indices overall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FDD6AB-4104-CE0C-9083-2C20687A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18" y="1705457"/>
            <a:ext cx="2573691" cy="971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FE9C1-9630-90D9-2372-670F8A1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341" y="1600546"/>
            <a:ext cx="3705471" cy="11810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4567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Uniform Hashing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 assume that the hash function has a uniform distribution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mapped as evenly as possible over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Collision Probability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an array index in the range 0..M-1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After how many hashed keys will there be the first collision?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Experiments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Example:- Output range of 97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10 hashes to observe the first collision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Now, what is the output range was 223?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restart a simulation.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need for better mathematical tools!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D2D7C7-FCF2-6EEB-E97F-2A1A89B1B00C}"/>
              </a:ext>
            </a:extLst>
          </p:cNvPr>
          <p:cNvGrpSpPr/>
          <p:nvPr/>
        </p:nvGrpSpPr>
        <p:grpSpPr>
          <a:xfrm>
            <a:off x="5565993" y="2798742"/>
            <a:ext cx="1125220" cy="1801637"/>
            <a:chOff x="5565993" y="2798742"/>
            <a:chExt cx="1125220" cy="1801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83581-D101-4CC6-D46B-9DE7786A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033"/>
            <a:stretch/>
          </p:blipFill>
          <p:spPr>
            <a:xfrm>
              <a:off x="5565993" y="2798742"/>
              <a:ext cx="954340" cy="13954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EFC78-5A56-3531-DBD0-8807656641F0}"/>
                </a:ext>
              </a:extLst>
            </p:cNvPr>
            <p:cNvSpPr txBox="1"/>
            <p:nvPr/>
          </p:nvSpPr>
          <p:spPr>
            <a:xfrm>
              <a:off x="6323805" y="429260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53F1B-03B9-51A9-F028-A9EC72ECAE42}"/>
                </a:ext>
              </a:extLst>
            </p:cNvPr>
            <p:cNvCxnSpPr>
              <a:cxnSpLocks/>
            </p:cNvCxnSpPr>
            <p:nvPr/>
          </p:nvCxnSpPr>
          <p:spPr>
            <a:xfrm>
              <a:off x="6319821" y="4127241"/>
              <a:ext cx="131046" cy="281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4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 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Birthday paradox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In a group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random people, what is the probability that two people have the same birthdate, assuming a year consists of 365 days?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(pigeonhole principle) 100% if group counts 366 people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Surprisingly it is 50% if group consists of 23 people only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And 99.9% if number of persons is 70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Probability of at least two people having same birthdate = 1 – probability of all birthdates are separate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(=365)</m:t>
                    </m:r>
                  </m:oMath>
                </a14:m>
                <a:r>
                  <a:rPr lang="en-US" sz="1400" dirty="0"/>
                  <a:t> containers and assume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balls are to be randomly placed in these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There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options for the first ball to sit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second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options for 2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third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400" dirty="0"/>
                  <a:t> options for 3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Continuing,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options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Without considering separate containers, the number possibilities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2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Approximation</a:t>
                </a: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Remember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, for small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nary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nary>
                              <m:naryPr>
                                <m:chr m:val="∑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</m:e>
                            </m:nary>
                          </m:e>
                        </m:func>
                      </m:e>
                    </m:nary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.(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4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hashed keys to first collision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97: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97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Our experiments showed first collision at 10</a:t>
                </a:r>
                <a:r>
                  <a:rPr lang="en-US" sz="1400" baseline="30000" dirty="0"/>
                  <a:t>th</a:t>
                </a:r>
                <a:r>
                  <a:rPr lang="en-US" sz="1400" dirty="0"/>
                  <a:t> record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223: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223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</m:t>
                    </m:r>
                  </m:oMath>
                </a14:m>
                <a:endParaRPr lang="en-US" sz="1400" dirty="0"/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Observation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Unless table size is quadratically bigger than necessary it is impossible to avoid collisions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Conclusion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Need to deal with collisions gracefully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Two options: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Separate chaining</a:t>
                </a:r>
                <a:r>
                  <a:rPr lang="en-US" sz="1200" dirty="0"/>
                  <a:t>: couple the hash table with another container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Open addressing</a:t>
                </a:r>
                <a:r>
                  <a:rPr lang="en-US" sz="1200" dirty="0"/>
                  <a:t>: put the key at another index in case of collision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11368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Principle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Hash table is an array of linked-lists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Keys are still hashed to array index in the range 0..M-1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Insertion</a:t>
                </a:r>
                <a:r>
                  <a:rPr lang="en-US" sz="1400" dirty="0"/>
                  <a:t>: key pushed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Search</a:t>
                </a:r>
                <a:r>
                  <a:rPr lang="en-US" sz="1400" dirty="0"/>
                  <a:t>: only need to search key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D9BC9-61A4-31CB-C1E8-01B1E3BA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91" y="1924084"/>
            <a:ext cx="4261178" cy="20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3740727" y="1174882"/>
            <a:ext cx="2959331" cy="6466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Hash table of chains, as a list of lists in python</a:t>
            </a:r>
            <a:endParaRPr lang="en-US" sz="1400" dirty="0"/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821B-983B-0538-4546-4F0132D0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2" y="1166569"/>
            <a:ext cx="3470384" cy="13220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39E6F8-BEB8-851C-E069-8B4BA31D6F22}"/>
              </a:ext>
            </a:extLst>
          </p:cNvPr>
          <p:cNvSpPr txBox="1">
            <a:spLocks/>
          </p:cNvSpPr>
          <p:nvPr/>
        </p:nvSpPr>
        <p:spPr>
          <a:xfrm>
            <a:off x="66501" y="2541053"/>
            <a:ext cx="6633557" cy="314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Python’s internal hash functionality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4F376-B245-7F37-111E-8C6B2327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2" y="2863554"/>
            <a:ext cx="3425184" cy="711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36A53-FA07-0D72-A853-86EFAA69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25" y="2869783"/>
            <a:ext cx="2945049" cy="704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F9D05-6DFD-2D93-0C9B-B5FEEE04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2" y="3687727"/>
            <a:ext cx="4964514" cy="704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D8CFB-9A89-1728-7C84-C1FCA30F4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908" y="362061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Defining a custom hash function</a:t>
            </a: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Attaching it to the Hash Table object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Inserting a key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Finding a key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208BC-0210-FD4D-002B-F71EA992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9" y="1479282"/>
            <a:ext cx="3423598" cy="37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70D3-36B7-ACF0-9F73-9E23A8A01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" y="2244261"/>
            <a:ext cx="2484185" cy="534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2E9F8-40C5-A162-E93C-9ED09AD2A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8" y="3859117"/>
            <a:ext cx="2711661" cy="975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FD2ACE-73C8-78F6-2DD3-AE578A948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99" y="3040657"/>
            <a:ext cx="2912292" cy="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Deleting a key from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Helper code to print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E0A2A-AB3A-AA16-4CEF-9487A13A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1" y="1479550"/>
            <a:ext cx="3312623" cy="121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7E237-8FE3-65F1-404A-C34637C0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3045747"/>
            <a:ext cx="3331017" cy="8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(1/2)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6F8B-EBEC-A122-F47E-174711A0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9" y="1451032"/>
            <a:ext cx="3419649" cy="3358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23EED-1658-1308-F57C-B7ED936B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61" y="2858447"/>
            <a:ext cx="2825897" cy="5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(2/2)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04E01-C3C3-75B3-986D-09ED3400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6" y="1419398"/>
            <a:ext cx="2812241" cy="167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0B65B-2348-0ADC-B6C4-5C47DC9C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6" y="3410099"/>
            <a:ext cx="6202270" cy="1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Performance analysis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Hashing key to array index: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Searching key in chain: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𝑐h𝑎𝑖𝑛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poor hash function, such as </a:t>
                </a:r>
                <a:r>
                  <a:rPr lang="en-US" sz="1600" dirty="0" err="1"/>
                  <a:t>GalaxyHashCode</a:t>
                </a:r>
                <a:r>
                  <a:rPr lang="en-US" sz="1600" dirty="0"/>
                  <a:t>()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One chain can end up containing all the items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!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hash function providing uniform distribution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 average, chains will be of length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is also know as the load factor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If load factor is maintained to be constant, then complexity also becomes constant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items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in hash table cannot be controlled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But number of chains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can be ...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38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198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Symbol table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Association of a value with a key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Typical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Insert(), Remove(), Contains()/Get()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Other possible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Min(), Max(), Rank(),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 #1: frequency of letters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Compute the frequency of all the (alphabetical) characters in a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33AA-CD67-9D95-9789-3114F342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" y="3311980"/>
            <a:ext cx="4362326" cy="1423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53DC68-963E-5098-DB54-0E313EB0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77" y="3197649"/>
            <a:ext cx="805288" cy="174362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-9640" y="2716888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7/5=1.4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17239-E14E-0C1C-2B3A-137D69FE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" y="1096953"/>
            <a:ext cx="2038544" cy="16462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1ED4B6-1092-432C-3EF4-D48672159937}"/>
              </a:ext>
            </a:extLst>
          </p:cNvPr>
          <p:cNvSpPr txBox="1">
            <a:spLocks/>
          </p:cNvSpPr>
          <p:nvPr/>
        </p:nvSpPr>
        <p:spPr>
          <a:xfrm>
            <a:off x="2686619" y="1170051"/>
            <a:ext cx="3946937" cy="84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Resizing - Rehashing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Increase the size of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dirty="0"/>
              <a:t>Rehash</a:t>
            </a:r>
            <a:r>
              <a:rPr lang="en-US" sz="1400" dirty="0"/>
              <a:t> every item into new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3B4C2-18AE-3C12-1C74-819CF3A0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47" y="2019992"/>
            <a:ext cx="2016692" cy="269955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869B6-7418-B0F0-B882-8B4B7E93026D}"/>
              </a:ext>
            </a:extLst>
          </p:cNvPr>
          <p:cNvSpPr txBox="1">
            <a:spLocks/>
          </p:cNvSpPr>
          <p:nvPr/>
        </p:nvSpPr>
        <p:spPr>
          <a:xfrm>
            <a:off x="2188635" y="4424514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7/11=0.63</a:t>
            </a:r>
          </a:p>
        </p:txBody>
      </p:sp>
    </p:spTree>
    <p:extLst>
      <p:ext uri="{BB962C8B-B14F-4D97-AF65-F5344CB8AC3E}">
        <p14:creationId xmlns:p14="http://schemas.microsoft.com/office/powerpoint/2010/main" val="15351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10FA5-7A33-A6EE-C6D3-AAF25239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08" y="1409471"/>
            <a:ext cx="3940728" cy="34599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2078182" y="2884516"/>
            <a:ext cx="1787236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B11AB4-FA5F-4C6D-A946-81F2B3B1CD19}"/>
              </a:ext>
            </a:extLst>
          </p:cNvPr>
          <p:cNvSpPr/>
          <p:nvPr/>
        </p:nvSpPr>
        <p:spPr>
          <a:xfrm>
            <a:off x="2172393" y="4021000"/>
            <a:ext cx="2931622" cy="8172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37CBB-3527-2459-40ED-C7E9CED7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1444168"/>
            <a:ext cx="3537337" cy="1714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2155-BAD6-8624-78A4-D2F0B296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" y="3308323"/>
            <a:ext cx="3212613" cy="14721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728100" y="4329623"/>
            <a:ext cx="2015100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35EB6B-994D-C8D8-2E4D-330A8342E524}"/>
              </a:ext>
            </a:extLst>
          </p:cNvPr>
          <p:cNvSpPr txBox="1">
            <a:spLocks/>
          </p:cNvSpPr>
          <p:nvPr/>
        </p:nvSpPr>
        <p:spPr>
          <a:xfrm>
            <a:off x="3675787" y="3274463"/>
            <a:ext cx="2959331" cy="15463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Resizing happens infrequently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Amortized time complexity: O(1)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Ideally, resize to another prime number</a:t>
            </a:r>
          </a:p>
        </p:txBody>
      </p:sp>
    </p:spTree>
    <p:extLst>
      <p:ext uri="{BB962C8B-B14F-4D97-AF65-F5344CB8AC3E}">
        <p14:creationId xmlns:p14="http://schemas.microsoft.com/office/powerpoint/2010/main" val="3248456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Proportional to load factor. Typically load factor is maintained at 1.0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Very effective if keys are uniformly distributed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Cons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Rely on another data structure, such as lists, to implement the chains</a:t>
            </a:r>
          </a:p>
          <a:p>
            <a:pPr marL="671513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Note that the chains could also be implemented with balanced trees!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Cost associated to this additional data structure</a:t>
            </a:r>
          </a:p>
          <a:p>
            <a:pPr marL="712788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Memory management, traversal, etc.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C5F9A-7F6C-5E7F-6ADE-4F540C1B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4" y="1760861"/>
            <a:ext cx="2970415" cy="8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not going to chain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Maximum number of keys that can fit is same as the hash table size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Collided keys are inserted at the same flat hash table, but at the next available index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Formally</a:t>
                </a:r>
                <a:r>
                  <a:rPr lang="en-US" sz="1600" dirty="0"/>
                  <a:t>: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inserted at the first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available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the collision resolution strategy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Linear probing, quadratic probing etc.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Operations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Insert: Keep probing until an empty index is found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Search: Keep probing until key is found</a:t>
                </a:r>
              </a:p>
              <a:p>
                <a:pPr marL="671513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dirty="0"/>
                  <a:t>Or until encountering an empty available index (i.e., key is not found)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3727D2-F00D-3E90-8EFD-F0C35FA6AF89}"/>
              </a:ext>
            </a:extLst>
          </p:cNvPr>
          <p:cNvGrpSpPr/>
          <p:nvPr/>
        </p:nvGrpSpPr>
        <p:grpSpPr>
          <a:xfrm>
            <a:off x="4721363" y="2260533"/>
            <a:ext cx="1837575" cy="2403294"/>
            <a:chOff x="4721363" y="2227281"/>
            <a:chExt cx="1837575" cy="240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292C09-0D33-8286-90A5-D33F04ABA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77" t="3941"/>
            <a:stretch/>
          </p:blipFill>
          <p:spPr>
            <a:xfrm>
              <a:off x="5345083" y="2227281"/>
              <a:ext cx="1213855" cy="2403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2382C3-F067-3220-1042-CE4BB3A989B3}"/>
                </a:ext>
              </a:extLst>
            </p:cNvPr>
            <p:cNvSpPr/>
            <p:nvPr/>
          </p:nvSpPr>
          <p:spPr>
            <a:xfrm>
              <a:off x="5345083" y="2410691"/>
              <a:ext cx="91441" cy="224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493D5F-75CD-60EC-C5EB-E6D09CD3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1363" y="2677723"/>
              <a:ext cx="9652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Typically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case of collision, try next indices sequentially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Example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 table of size M = 17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Insert sequence of characters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Observations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can form clusters of contiguous blocks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Caused by multiple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hashed into a cluster might require multiple attempts to be inserted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B296-ECFE-846D-1B85-8367D4FC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91" y="1382684"/>
            <a:ext cx="1841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141773" y="3856223"/>
            <a:ext cx="6591535" cy="273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Same hash function as for separate chaining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ACE1-2A78-A198-8E90-D6C6019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09" y="4156664"/>
            <a:ext cx="4069889" cy="42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B4D9-8881-94C8-F821-8FDCE6AF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55" y="1091476"/>
            <a:ext cx="3866198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1D85-0DCA-E42C-EE71-DD5BDDFD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1290946"/>
            <a:ext cx="2606497" cy="1213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F5BCF-B170-9C86-2E8B-48A64294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89" y="1096953"/>
            <a:ext cx="3760069" cy="1601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49D67-250A-62C9-C456-D8FBEB7B3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180" y="2776226"/>
            <a:ext cx="2542192" cy="210931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39278E-BA99-D96C-029E-A4ABF7B79DFC}"/>
              </a:ext>
            </a:extLst>
          </p:cNvPr>
          <p:cNvSpPr txBox="1">
            <a:spLocks/>
          </p:cNvSpPr>
          <p:nvPr/>
        </p:nvSpPr>
        <p:spPr>
          <a:xfrm>
            <a:off x="4699519" y="3458827"/>
            <a:ext cx="2053243" cy="744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Try to maintain load factor of maximum 0.5</a:t>
            </a:r>
          </a:p>
        </p:txBody>
      </p:sp>
    </p:spTree>
    <p:extLst>
      <p:ext uri="{BB962C8B-B14F-4D97-AF65-F5344CB8AC3E}">
        <p14:creationId xmlns:p14="http://schemas.microsoft.com/office/powerpoint/2010/main" val="31360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Principle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30813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Scenario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Assuming following hash table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Cluster of three keys 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 to remove key U?</a:t>
            </a:r>
          </a:p>
          <a:p>
            <a:pPr marL="490538" lvl="1" indent="-176213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Key V should still be reachable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Problems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If free index at U, V is not reachable anymore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Hash(V) points to available entry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Same issue for key U if remove key 3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Solution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Free key's index upon removal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rehash every key of cluster located directly after key</a:t>
            </a:r>
          </a:p>
          <a:p>
            <a:pPr marL="444500" lvl="1" indent="-22225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 would be reinserted at index 1, and stay reachable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9EEBF-4C5B-67CB-6B0B-0D0A3778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69" y="1063701"/>
            <a:ext cx="1709389" cy="21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A826B-870F-1D5E-0ED1-DBE799F3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4" y="1100129"/>
            <a:ext cx="3761864" cy="36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Naïve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Unordered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Linear search</a:t>
            </a:r>
            <a:r>
              <a:rPr lang="en-US" sz="1400" dirty="0"/>
              <a:t>: Sequentially check each item until match is found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Ordered/sorted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Binary search</a:t>
            </a:r>
            <a:r>
              <a:rPr lang="en-US" sz="1400" dirty="0"/>
              <a:t>: Can perform binary search to find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A423F-CE36-F8EB-74D5-E8562206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2" y="1582604"/>
            <a:ext cx="2873664" cy="69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5E87A-8F85-85A0-A0A2-3A31EF2B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1542129"/>
            <a:ext cx="2067214" cy="7889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D02FE-F0BE-9B6E-CC10-00D1E26CC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39" y="3352624"/>
            <a:ext cx="2420106" cy="74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370E8-B623-EF2F-24AA-6FE5AD729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020" y="3223243"/>
            <a:ext cx="2143298" cy="9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Complexity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Difficult complexity analysis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Often simplified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Pros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 overhead for memory management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Locality of reference, especially if multiple consecutive items can be in the same cache line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Cons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Requires low load factor (0.5) compared to separate chaining</a:t>
                </a:r>
              </a:p>
              <a:p>
                <a:pPr marL="444500" lvl="1" indent="-24130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Bigger hash table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Causes primary clustering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A38F4-1C9E-EC6B-F8FD-D80708D04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28" y="1210053"/>
            <a:ext cx="2855945" cy="9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 Strategies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Linear probing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Quadratic probing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Double hashing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Use second hash functions to compute intervals between probes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9611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5B3E04-01FC-D501-F032-CD433148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1" y="2226974"/>
            <a:ext cx="4117138" cy="7039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Advanced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E426-E68E-41B1-AF3B-42116BFC5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86" y="3008185"/>
            <a:ext cx="1262104" cy="179930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1152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Binary search tree</a:t>
            </a:r>
            <a:r>
              <a:rPr lang="en-US" sz="1600" dirty="0"/>
              <a:t>: Organization of data items in BST, following certain order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greater than all keys in its left subtree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smaller than all keys in its right subtree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At most, explore height of tree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AVL tree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Balanced BST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Height of tree is kept to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  <a:blipFill>
                <a:blip r:embed="rId5"/>
                <a:stretch>
                  <a:fillRect l="-72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6A3377A-AA53-2DA5-700F-FB7F10482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30" y="3882731"/>
            <a:ext cx="2609850" cy="7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175340-F890-1160-709D-2297279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53" y="1994611"/>
            <a:ext cx="617178" cy="21230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Ideal Data Structure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Can we achieve constant time on all three main operations?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Using data as index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small integers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ASCII is 128 characters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directly be used as index</a:t>
            </a:r>
          </a:p>
          <a:p>
            <a:pPr marL="622300" lvl="2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Limitations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Doesn't (efficiently) support other operations –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min(),max()</a:t>
            </a:r>
            <a:r>
              <a:rPr lang="en-US" sz="1400" dirty="0"/>
              <a:t> etc.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Wasted memory for unused keys – e.g., ASCII defines about 30 control characters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if the key is not a small integer?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6D0D9-5178-31D7-1554-133573A3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01" y="1302579"/>
            <a:ext cx="2269563" cy="7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#2: frequency of words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Compute the frequency of all the words in a text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Very large number of words in English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Would need a huge table to index by word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table[171476];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Cannot index an array with a string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table["time"] is not a proper C construct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Can only index arrays with an integer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5D12-90AD-2256-A7A6-7E68386F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6" y="1388975"/>
            <a:ext cx="3956858" cy="131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43FCD-0FFD-84D2-76A4-2B325E6A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9" y="1316761"/>
            <a:ext cx="847700" cy="17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Compute an array index from </a:t>
                </a:r>
                <a:r>
                  <a:rPr lang="en-US" sz="1600" b="1" dirty="0"/>
                  <a:t>any</a:t>
                </a:r>
                <a:r>
                  <a:rPr lang="en-US" sz="1600" dirty="0"/>
                  <a:t> key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direct addressing, a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hashing, this element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use a hash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to compute the slot from the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maps the universe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 of keys into the slots of a hash table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→{0,1,…,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of the hash table is typically much less than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say that an element with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hashes to</a:t>
                </a:r>
                <a:r>
                  <a:rPr lang="en-US" sz="1600" dirty="0"/>
                  <a:t>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hash value of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EBCC9ED-DD08-5808-316C-65A27A382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10" y="3357718"/>
            <a:ext cx="2266780" cy="14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0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16, 17, 18,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see how to provide hashing for any type of key, e.g., Boolean, integers, floating-point numbers, strings, user-defined objects,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keys may hash to the same slot. Such a situation is called a </a:t>
            </a:r>
            <a:r>
              <a:rPr lang="en-US" sz="1600" b="1" dirty="0"/>
              <a:t>collision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 to resolve potential collisions properly?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85308-B400-16C1-7FB7-B57B43CE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5" y="2571750"/>
            <a:ext cx="2789770" cy="18978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5535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105982</TotalTime>
  <Words>3233</Words>
  <Application>Microsoft Macintosh PowerPoint</Application>
  <PresentationFormat>Custom</PresentationFormat>
  <Paragraphs>590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Segoe UI</vt:lpstr>
      <vt:lpstr>Office Theme</vt:lpstr>
      <vt:lpstr>Algorithms – I (CS21203)</vt:lpstr>
      <vt:lpstr>Resources</vt:lpstr>
      <vt:lpstr>Introduction</vt:lpstr>
      <vt:lpstr>Naïve Implementations</vt:lpstr>
      <vt:lpstr>Advanced Implementations</vt:lpstr>
      <vt:lpstr>Ideal Data Structure</vt:lpstr>
      <vt:lpstr>Example #2: frequency of words</vt:lpstr>
      <vt:lpstr>Hashing</vt:lpstr>
      <vt:lpstr>Hashing</vt:lpstr>
      <vt:lpstr>Hashing</vt:lpstr>
      <vt:lpstr>Some Pitfalls</vt:lpstr>
      <vt:lpstr>Key Subset Selection</vt:lpstr>
      <vt:lpstr>Hashing Positive Integers</vt:lpstr>
      <vt:lpstr>Consideration about table size (1/2)</vt:lpstr>
      <vt:lpstr>Consideration about table size (2/2)</vt:lpstr>
      <vt:lpstr>Hashing Strings</vt:lpstr>
      <vt:lpstr>Hashing Strings</vt:lpstr>
      <vt:lpstr>Hashing Strings</vt:lpstr>
      <vt:lpstr>Collisions</vt:lpstr>
      <vt:lpstr>Collisions</vt:lpstr>
      <vt:lpstr>Collisions</vt:lpstr>
      <vt:lpstr>Collisions</vt:lpstr>
      <vt:lpstr>Separate Chaining</vt:lpstr>
      <vt:lpstr>Separate Chaining</vt:lpstr>
      <vt:lpstr>Separate Chaining</vt:lpstr>
      <vt:lpstr>Separate Chaining</vt:lpstr>
      <vt:lpstr>Separate Chaining</vt:lpstr>
      <vt:lpstr>Separate Chaining</vt:lpstr>
      <vt:lpstr>Separate Chaining - Performance analysis</vt:lpstr>
      <vt:lpstr>Separate Chaining - Resizing</vt:lpstr>
      <vt:lpstr>Separate Chaining - Resizing</vt:lpstr>
      <vt:lpstr>Separate Chaining - Resizing</vt:lpstr>
      <vt:lpstr>Separate Chaining - Conclusion</vt:lpstr>
      <vt:lpstr>Open Addressing</vt:lpstr>
      <vt:lpstr>Linear Probing</vt:lpstr>
      <vt:lpstr>Linear Probing - Implementation</vt:lpstr>
      <vt:lpstr>Linear Probing - Implementation</vt:lpstr>
      <vt:lpstr>Deletion Principle</vt:lpstr>
      <vt:lpstr>Deletion Implementation</vt:lpstr>
      <vt:lpstr>Linear Probing - Conclusion</vt:lpstr>
      <vt:lpstr>Open Addressing Strategies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2859</cp:revision>
  <cp:lastPrinted>2019-07-16T19:24:24Z</cp:lastPrinted>
  <dcterms:created xsi:type="dcterms:W3CDTF">2019-01-13T09:33:50Z</dcterms:created>
  <dcterms:modified xsi:type="dcterms:W3CDTF">2024-10-15T17:15:45Z</dcterms:modified>
</cp:coreProperties>
</file>